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1"/>
  </p:sldMasterIdLst>
  <p:notesMasterIdLst>
    <p:notesMasterId r:id="rId22"/>
  </p:notesMasterIdLst>
  <p:sldIdLst>
    <p:sldId id="256" r:id="rId2"/>
    <p:sldId id="257" r:id="rId3"/>
    <p:sldId id="258" r:id="rId4"/>
    <p:sldId id="260" r:id="rId5"/>
    <p:sldId id="259" r:id="rId6"/>
    <p:sldId id="261" r:id="rId7"/>
    <p:sldId id="304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305" r:id="rId16"/>
    <p:sldId id="306" r:id="rId17"/>
    <p:sldId id="269" r:id="rId18"/>
    <p:sldId id="270" r:id="rId19"/>
    <p:sldId id="307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orgio Mocci - giorgio.mocci@studio.unibo.it" initials="GM-g" lastIdx="3" clrIdx="0">
    <p:extLst>
      <p:ext uri="{19B8F6BF-5375-455C-9EA6-DF929625EA0E}">
        <p15:presenceInfo xmlns:p15="http://schemas.microsoft.com/office/powerpoint/2012/main" userId="Giorgio Mocci - giorgio.mocci@studio.unibo.i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4T11:08:13.940" idx="3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4T11:08:13.940" idx="3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0DDA2-F815-46B5-99B9-463DAF2079B3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FAC9BB-6BA5-473F-B79D-3DCFD61DFC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3002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FAC9BB-6BA5-473F-B79D-3DCFD61DFC29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0935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FAC9BB-6BA5-473F-B79D-3DCFD61DFC29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0506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FAC9BB-6BA5-473F-B79D-3DCFD61DFC29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6712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FAC9BB-6BA5-473F-B79D-3DCFD61DFC29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6205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64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3301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89647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92656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2919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1082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63545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0528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072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788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0959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3255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1035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8672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6117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1456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E2E97D5F-C78F-468B-B235-970DD08B0DD9}" type="datetimeFigureOut">
              <a:rPr lang="it-IT" smtClean="0"/>
              <a:t>24/03/2019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93D68D1-DC3A-4814-8A59-71DCDC8779A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81111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C6FAB62-C40D-467D-B57F-A1D24DF4A26E}"/>
              </a:ext>
            </a:extLst>
          </p:cNvPr>
          <p:cNvSpPr txBox="1"/>
          <p:nvPr/>
        </p:nvSpPr>
        <p:spPr>
          <a:xfrm>
            <a:off x="0" y="2290994"/>
            <a:ext cx="12192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800" b="1" dirty="0">
                <a:solidFill>
                  <a:srgbClr val="FFFF00"/>
                </a:solidFill>
              </a:rPr>
              <a:t>TEAM</a:t>
            </a:r>
            <a:r>
              <a:rPr lang="it-IT" sz="8800" b="1" dirty="0">
                <a:solidFill>
                  <a:srgbClr val="C00000"/>
                </a:solidFill>
              </a:rPr>
              <a:t> </a:t>
            </a:r>
          </a:p>
          <a:p>
            <a:pPr algn="ctr"/>
            <a:r>
              <a:rPr lang="it-IT" sz="8800" b="1" dirty="0"/>
              <a:t>C#_THAN_YOU</a:t>
            </a:r>
          </a:p>
        </p:txBody>
      </p:sp>
    </p:spTree>
    <p:extLst>
      <p:ext uri="{BB962C8B-B14F-4D97-AF65-F5344CB8AC3E}">
        <p14:creationId xmlns:p14="http://schemas.microsoft.com/office/powerpoint/2010/main" val="3062245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AB16679-9C9B-4810-867A-A73609B33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01700"/>
            <a:ext cx="12192000" cy="59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861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A120EFE-0458-49EC-8E2E-7A190B673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4117"/>
            <a:ext cx="6227445" cy="5773884"/>
          </a:xfrm>
          <a:prstGeom prst="rect">
            <a:avLst/>
          </a:prstGeom>
        </p:spPr>
      </p:pic>
      <p:sp>
        <p:nvSpPr>
          <p:cNvPr id="6" name="Freccia circolare a destra 5">
            <a:extLst>
              <a:ext uri="{FF2B5EF4-FFF2-40B4-BE49-F238E27FC236}">
                <a16:creationId xmlns:a16="http://schemas.microsoft.com/office/drawing/2014/main" id="{474A9978-DA35-4DF2-9CDF-54ED517B26C8}"/>
              </a:ext>
            </a:extLst>
          </p:cNvPr>
          <p:cNvSpPr/>
          <p:nvPr/>
        </p:nvSpPr>
        <p:spPr>
          <a:xfrm rot="5239950" flipV="1">
            <a:off x="7270725" y="546698"/>
            <a:ext cx="1563820" cy="3306914"/>
          </a:xfrm>
          <a:prstGeom prst="curvedRightArrow">
            <a:avLst>
              <a:gd name="adj1" fmla="val 25000"/>
              <a:gd name="adj2" fmla="val 86979"/>
              <a:gd name="adj3" fmla="val 32854"/>
            </a:avLst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17DB723-156C-46AD-BBAE-B653C212BB5C}"/>
              </a:ext>
            </a:extLst>
          </p:cNvPr>
          <p:cNvSpPr txBox="1"/>
          <p:nvPr/>
        </p:nvSpPr>
        <p:spPr>
          <a:xfrm>
            <a:off x="6448424" y="3438525"/>
            <a:ext cx="57435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FFFF00"/>
                </a:solidFill>
              </a:rPr>
              <a:t>BASTA UN SEMPLICE TAP, PER ENTRARE NEL VIVO DELL EVENTO.</a:t>
            </a:r>
            <a:br>
              <a:rPr lang="it-IT" sz="4000" dirty="0">
                <a:solidFill>
                  <a:srgbClr val="FFFF00"/>
                </a:solidFill>
              </a:rPr>
            </a:br>
            <a:r>
              <a:rPr lang="it-IT" sz="4000" dirty="0">
                <a:solidFill>
                  <a:srgbClr val="FFFF00"/>
                </a:solidFill>
              </a:rPr>
              <a:t>CHE BONTA’!</a:t>
            </a:r>
          </a:p>
        </p:txBody>
      </p:sp>
    </p:spTree>
    <p:extLst>
      <p:ext uri="{BB962C8B-B14F-4D97-AF65-F5344CB8AC3E}">
        <p14:creationId xmlns:p14="http://schemas.microsoft.com/office/powerpoint/2010/main" val="2929096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51B073E4-F3C7-4CA3-B725-73662C8952C5}"/>
              </a:ext>
            </a:extLst>
          </p:cNvPr>
          <p:cNvSpPr txBox="1"/>
          <p:nvPr/>
        </p:nvSpPr>
        <p:spPr>
          <a:xfrm>
            <a:off x="5172075" y="1333500"/>
            <a:ext cx="6877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rgbClr val="FFFF00"/>
                </a:solidFill>
              </a:rPr>
              <a:t>TURISMO ESPERENZIALE</a:t>
            </a:r>
          </a:p>
        </p:txBody>
      </p:sp>
      <p:sp>
        <p:nvSpPr>
          <p:cNvPr id="9" name="Freccia circolare a destra 8">
            <a:extLst>
              <a:ext uri="{FF2B5EF4-FFF2-40B4-BE49-F238E27FC236}">
                <a16:creationId xmlns:a16="http://schemas.microsoft.com/office/drawing/2014/main" id="{359D50D6-0F3A-4E39-8A09-9AF53EA3A645}"/>
              </a:ext>
            </a:extLst>
          </p:cNvPr>
          <p:cNvSpPr/>
          <p:nvPr/>
        </p:nvSpPr>
        <p:spPr>
          <a:xfrm rot="7433057">
            <a:off x="4113423" y="1158805"/>
            <a:ext cx="721546" cy="1519230"/>
          </a:xfrm>
          <a:prstGeom prst="curvedRightArrow">
            <a:avLst>
              <a:gd name="adj1" fmla="val 25000"/>
              <a:gd name="adj2" fmla="val 41738"/>
              <a:gd name="adj3" fmla="val 25000"/>
            </a:avLst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601BF04-2E1C-48AB-A3F6-1FB558FBA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4115"/>
            <a:ext cx="3538842" cy="1668609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85771CF8-1132-4467-8A3A-D32FB985C1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52725"/>
            <a:ext cx="12192000" cy="411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090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3" name="Picture 10" descr="Risultati immagini per CAR SHARING">
            <a:extLst>
              <a:ext uri="{FF2B5EF4-FFF2-40B4-BE49-F238E27FC236}">
                <a16:creationId xmlns:a16="http://schemas.microsoft.com/office/drawing/2014/main" id="{4C3AB1E8-E344-445D-B4BE-BD705C21E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2208387"/>
            <a:ext cx="3314626" cy="331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098811-0A5E-429F-9938-693D85D8368D}"/>
              </a:ext>
            </a:extLst>
          </p:cNvPr>
          <p:cNvSpPr txBox="1"/>
          <p:nvPr/>
        </p:nvSpPr>
        <p:spPr>
          <a:xfrm>
            <a:off x="384981" y="1334987"/>
            <a:ext cx="74390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600" dirty="0">
                <a:solidFill>
                  <a:srgbClr val="FFFF00"/>
                </a:solidFill>
              </a:rPr>
              <a:t>CAR SHARING</a:t>
            </a:r>
          </a:p>
        </p:txBody>
      </p:sp>
      <p:sp>
        <p:nvSpPr>
          <p:cNvPr id="8" name="Freccia circolare a sinistra 7">
            <a:extLst>
              <a:ext uri="{FF2B5EF4-FFF2-40B4-BE49-F238E27FC236}">
                <a16:creationId xmlns:a16="http://schemas.microsoft.com/office/drawing/2014/main" id="{224906C4-62E0-4C6B-B1E3-04D7EA3612D5}"/>
              </a:ext>
            </a:extLst>
          </p:cNvPr>
          <p:cNvSpPr/>
          <p:nvPr/>
        </p:nvSpPr>
        <p:spPr>
          <a:xfrm rot="16639271">
            <a:off x="8291258" y="117167"/>
            <a:ext cx="1240182" cy="3719941"/>
          </a:xfrm>
          <a:prstGeom prst="curvedLeftArrow">
            <a:avLst>
              <a:gd name="adj1" fmla="val 26175"/>
              <a:gd name="adj2" fmla="val 82012"/>
              <a:gd name="adj3" fmla="val 23597"/>
            </a:avLst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7A23B01-F07A-4CD6-A224-DAC66E5A4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4250" y="3043368"/>
            <a:ext cx="8695583" cy="381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141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F36B1B48-9B3C-482B-A7BF-728E293A5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525" y="1084116"/>
            <a:ext cx="12201525" cy="577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13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4E20D9B3-CF92-4265-AA5F-757ECBBAB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46012"/>
            <a:ext cx="12192000" cy="411198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3FD40BF3-31B6-4FFD-BD90-C79319C22C3F}"/>
              </a:ext>
            </a:extLst>
          </p:cNvPr>
          <p:cNvSpPr txBox="1"/>
          <p:nvPr/>
        </p:nvSpPr>
        <p:spPr>
          <a:xfrm>
            <a:off x="228600" y="1238250"/>
            <a:ext cx="2714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rgbClr val="FFFF00"/>
                </a:solidFill>
              </a:rPr>
              <a:t>ELENCO COMPATIBILITA’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685EC7D-99FB-44DD-B866-C060D4B52E6A}"/>
              </a:ext>
            </a:extLst>
          </p:cNvPr>
          <p:cNvSpPr txBox="1"/>
          <p:nvPr/>
        </p:nvSpPr>
        <p:spPr>
          <a:xfrm>
            <a:off x="6305550" y="1238250"/>
            <a:ext cx="55721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rgbClr val="FFFF00"/>
                </a:solidFill>
              </a:rPr>
              <a:t>NON CI RESTA CHE CLICCARE CONTATTA, E INIZIARE A CONDIVIDERE!</a:t>
            </a:r>
            <a:endParaRPr lang="it-IT" sz="3200" dirty="0"/>
          </a:p>
        </p:txBody>
      </p:sp>
      <p:pic>
        <p:nvPicPr>
          <p:cNvPr id="6146" name="Picture 2" descr="Risultati immagini per CAR SHARING">
            <a:extLst>
              <a:ext uri="{FF2B5EF4-FFF2-40B4-BE49-F238E27FC236}">
                <a16:creationId xmlns:a16="http://schemas.microsoft.com/office/drawing/2014/main" id="{653D1C7A-E26E-44EC-BE84-897E3B1CA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0913" y="751113"/>
            <a:ext cx="2266948" cy="20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864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B796C5F-07C7-4C60-81E4-3E6DC852A60A}"/>
              </a:ext>
            </a:extLst>
          </p:cNvPr>
          <p:cNvSpPr txBox="1"/>
          <p:nvPr/>
        </p:nvSpPr>
        <p:spPr>
          <a:xfrm>
            <a:off x="257175" y="1285875"/>
            <a:ext cx="11706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solidFill>
                  <a:srgbClr val="FFFF00"/>
                </a:solidFill>
              </a:rPr>
              <a:t>E LA COSA BELLA.. E’ CHE CI SONO SOLO LATI POSITIVI!!!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74E2FBE-F471-4B4E-A8CA-B237FEA4E9BE}"/>
              </a:ext>
            </a:extLst>
          </p:cNvPr>
          <p:cNvSpPr txBox="1"/>
          <p:nvPr/>
        </p:nvSpPr>
        <p:spPr>
          <a:xfrm>
            <a:off x="133350" y="2314575"/>
            <a:ext cx="81153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sz="3600" dirty="0"/>
              <a:t>RISPARMIO COSTO CARBURANTE</a:t>
            </a:r>
          </a:p>
          <a:p>
            <a:pPr marL="285750" indent="-285750">
              <a:buFontTx/>
              <a:buChar char="-"/>
            </a:pPr>
            <a:endParaRPr lang="it-IT" sz="3600" dirty="0"/>
          </a:p>
          <a:p>
            <a:pPr marL="285750" indent="-285750">
              <a:buFontTx/>
              <a:buChar char="-"/>
            </a:pPr>
            <a:r>
              <a:rPr lang="it-IT" sz="3600" dirty="0"/>
              <a:t>MENO VEICOLI IN CIRCOLAZIONE</a:t>
            </a:r>
          </a:p>
          <a:p>
            <a:pPr marL="285750" indent="-285750">
              <a:buFontTx/>
              <a:buChar char="-"/>
            </a:pPr>
            <a:endParaRPr lang="it-IT" sz="3600" dirty="0"/>
          </a:p>
          <a:p>
            <a:pPr marL="285750" indent="-285750">
              <a:buFontTx/>
              <a:buChar char="-"/>
            </a:pPr>
            <a:r>
              <a:rPr lang="it-IT" sz="3600" dirty="0"/>
              <a:t>CONOSCERE MEGLIO I PROPRI VICINI</a:t>
            </a:r>
          </a:p>
          <a:p>
            <a:pPr marL="285750" indent="-285750">
              <a:buFontTx/>
              <a:buChar char="-"/>
            </a:pPr>
            <a:endParaRPr lang="it-IT" sz="3600" dirty="0"/>
          </a:p>
          <a:p>
            <a:pPr marL="285750" indent="-285750">
              <a:buFontTx/>
              <a:buChar char="-"/>
            </a:pPr>
            <a:r>
              <a:rPr lang="it-IT" sz="3600" dirty="0"/>
              <a:t>RIDURRE EMISSIONI DI CO2</a:t>
            </a:r>
          </a:p>
          <a:p>
            <a:pPr marL="285750" indent="-285750">
              <a:buFontTx/>
              <a:buChar char="-"/>
            </a:pPr>
            <a:endParaRPr lang="it-IT" sz="3600" dirty="0"/>
          </a:p>
          <a:p>
            <a:pPr marL="285750" indent="-285750">
              <a:buFontTx/>
              <a:buChar char="-"/>
            </a:pPr>
            <a:endParaRPr lang="it-IT" sz="3600" dirty="0"/>
          </a:p>
        </p:txBody>
      </p:sp>
      <p:pic>
        <p:nvPicPr>
          <p:cNvPr id="7170" name="Picture 2" descr="Risultati immagini per SAVE THE PLANET">
            <a:extLst>
              <a:ext uri="{FF2B5EF4-FFF2-40B4-BE49-F238E27FC236}">
                <a16:creationId xmlns:a16="http://schemas.microsoft.com/office/drawing/2014/main" id="{109F817C-8D4C-47F6-9814-81CCF3143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7225" y="2314575"/>
            <a:ext cx="3686175" cy="367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0057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B316F182-B96B-4FA8-8427-8141E28FB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4116"/>
            <a:ext cx="12192000" cy="577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20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026B2192-589E-425C-BF12-A836CFCBC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9612" y="3095616"/>
            <a:ext cx="8272388" cy="376238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1D627B41-5530-46ED-A5F6-632AC06DB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4116"/>
            <a:ext cx="3919612" cy="4233779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F9C2A26-9E25-4FB5-A223-D60B74DD1095}"/>
              </a:ext>
            </a:extLst>
          </p:cNvPr>
          <p:cNvSpPr txBox="1"/>
          <p:nvPr/>
        </p:nvSpPr>
        <p:spPr>
          <a:xfrm>
            <a:off x="5781675" y="1209675"/>
            <a:ext cx="64103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rgbClr val="FFFF00"/>
                </a:solidFill>
              </a:rPr>
              <a:t>AGGIUNGERE UN UTENTE  «PROTETTO"</a:t>
            </a:r>
          </a:p>
        </p:txBody>
      </p:sp>
      <p:sp>
        <p:nvSpPr>
          <p:cNvPr id="7" name="Freccia circolare a destra 6">
            <a:extLst>
              <a:ext uri="{FF2B5EF4-FFF2-40B4-BE49-F238E27FC236}">
                <a16:creationId xmlns:a16="http://schemas.microsoft.com/office/drawing/2014/main" id="{679D07CA-B9A6-4F81-A48E-A7D77904E6E6}"/>
              </a:ext>
            </a:extLst>
          </p:cNvPr>
          <p:cNvSpPr/>
          <p:nvPr/>
        </p:nvSpPr>
        <p:spPr>
          <a:xfrm rot="6879337">
            <a:off x="4395478" y="818460"/>
            <a:ext cx="1590675" cy="2529855"/>
          </a:xfrm>
          <a:prstGeom prst="curvedRightArrow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4100" name="Picture 4" descr="Risultati immagini per OLD MAN EMOJI">
            <a:extLst>
              <a:ext uri="{FF2B5EF4-FFF2-40B4-BE49-F238E27FC236}">
                <a16:creationId xmlns:a16="http://schemas.microsoft.com/office/drawing/2014/main" id="{C3774C04-CADB-4837-B6D4-21459138B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25518">
            <a:off x="214314" y="5426713"/>
            <a:ext cx="1309688" cy="1172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isultati immagini per KID EMOJI">
            <a:extLst>
              <a:ext uri="{FF2B5EF4-FFF2-40B4-BE49-F238E27FC236}">
                <a16:creationId xmlns:a16="http://schemas.microsoft.com/office/drawing/2014/main" id="{7884D43D-1021-4C47-878D-354A1BD1B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316" y="5628962"/>
            <a:ext cx="966784" cy="966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Risultati immagini per KID EMOJI">
            <a:extLst>
              <a:ext uri="{FF2B5EF4-FFF2-40B4-BE49-F238E27FC236}">
                <a16:creationId xmlns:a16="http://schemas.microsoft.com/office/drawing/2014/main" id="{1CCB42D9-3DA2-4B1D-943A-EFC875E5C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289" y="5323408"/>
            <a:ext cx="966784" cy="961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8902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527C9008-C8EC-455E-9486-EC8C1D0E3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4116"/>
            <a:ext cx="12192000" cy="577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225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1026" name="Picture 2" descr="Risultati immagini per neighborhood RELATIONSHIP">
            <a:extLst>
              <a:ext uri="{FF2B5EF4-FFF2-40B4-BE49-F238E27FC236}">
                <a16:creationId xmlns:a16="http://schemas.microsoft.com/office/drawing/2014/main" id="{BBBBF4E4-34D8-4015-85B8-F61590CBF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38" y="2552700"/>
            <a:ext cx="3695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ccia a destra 1">
            <a:extLst>
              <a:ext uri="{FF2B5EF4-FFF2-40B4-BE49-F238E27FC236}">
                <a16:creationId xmlns:a16="http://schemas.microsoft.com/office/drawing/2014/main" id="{1C17F2DE-ACAD-4C06-A05A-88B2F1597FCD}"/>
              </a:ext>
            </a:extLst>
          </p:cNvPr>
          <p:cNvSpPr/>
          <p:nvPr/>
        </p:nvSpPr>
        <p:spPr>
          <a:xfrm>
            <a:off x="4433887" y="3686175"/>
            <a:ext cx="3324225" cy="962025"/>
          </a:xfrm>
          <a:prstGeom prst="rightArrow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028" name="Picture 4" descr="Risultati immagini per neighborhood RELATIONSHIP">
            <a:extLst>
              <a:ext uri="{FF2B5EF4-FFF2-40B4-BE49-F238E27FC236}">
                <a16:creationId xmlns:a16="http://schemas.microsoft.com/office/drawing/2014/main" id="{8319B7C4-8EF3-481A-9AC2-7CDADBBC7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8150" y="2552700"/>
            <a:ext cx="3771900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1807D6A7-7619-4003-8E67-7CFA043FD508}"/>
              </a:ext>
            </a:extLst>
          </p:cNvPr>
          <p:cNvSpPr txBox="1"/>
          <p:nvPr/>
        </p:nvSpPr>
        <p:spPr>
          <a:xfrm>
            <a:off x="0" y="125730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rgbClr val="FFFF00"/>
                </a:solidFill>
              </a:rPr>
              <a:t>NEIGHBORHOOD RELATIONSHIP</a:t>
            </a:r>
          </a:p>
        </p:txBody>
      </p:sp>
    </p:spTree>
    <p:extLst>
      <p:ext uri="{BB962C8B-B14F-4D97-AF65-F5344CB8AC3E}">
        <p14:creationId xmlns:p14="http://schemas.microsoft.com/office/powerpoint/2010/main" val="20690225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01B1DE3-6DF2-44C8-B0B8-91F46263425F}"/>
              </a:ext>
            </a:extLst>
          </p:cNvPr>
          <p:cNvSpPr txBox="1"/>
          <p:nvPr/>
        </p:nvSpPr>
        <p:spPr>
          <a:xfrm>
            <a:off x="85725" y="1266825"/>
            <a:ext cx="118014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600" dirty="0"/>
              <a:t>GRAZIE PER LA CORTESE ATTENZIONE!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17333E8-7A96-46A9-B419-3FAD7F56E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273" y="3200887"/>
            <a:ext cx="3253402" cy="3253402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99CDB04-D319-4E75-89C5-DE561B9CDE54}"/>
              </a:ext>
            </a:extLst>
          </p:cNvPr>
          <p:cNvSpPr txBox="1"/>
          <p:nvPr/>
        </p:nvSpPr>
        <p:spPr>
          <a:xfrm>
            <a:off x="3905250" y="3939550"/>
            <a:ext cx="10001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>
                <a:solidFill>
                  <a:srgbClr val="FF0000"/>
                </a:solidFill>
              </a:rPr>
              <a:t>Live </a:t>
            </a:r>
          </a:p>
          <a:p>
            <a:pPr algn="ctr"/>
            <a:r>
              <a:rPr lang="it-IT" sz="2800" b="1" dirty="0">
                <a:solidFill>
                  <a:srgbClr val="FF0000"/>
                </a:solidFill>
              </a:rPr>
              <a:t>the </a:t>
            </a:r>
          </a:p>
          <a:p>
            <a:pPr algn="ctr"/>
            <a:r>
              <a:rPr lang="it-IT" sz="2800" b="1" dirty="0">
                <a:solidFill>
                  <a:srgbClr val="FF0000"/>
                </a:solidFill>
              </a:rPr>
              <a:t>city</a:t>
            </a:r>
          </a:p>
        </p:txBody>
      </p:sp>
      <p:pic>
        <p:nvPicPr>
          <p:cNvPr id="8194" name="Picture 2" descr="Risultati immagini per hackathon hacklocal">
            <a:extLst>
              <a:ext uri="{FF2B5EF4-FFF2-40B4-BE49-F238E27FC236}">
                <a16:creationId xmlns:a16="http://schemas.microsoft.com/office/drawing/2014/main" id="{BF6C8406-8B4E-4EEA-9F45-80A8572FB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7812" y="3651321"/>
            <a:ext cx="5669915" cy="2964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634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4CA1D0B-8562-4763-AFE0-1F62D6809154}"/>
              </a:ext>
            </a:extLst>
          </p:cNvPr>
          <p:cNvSpPr txBox="1"/>
          <p:nvPr/>
        </p:nvSpPr>
        <p:spPr>
          <a:xfrm>
            <a:off x="0" y="130492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rgbClr val="FFFF00"/>
                </a:solidFill>
              </a:rPr>
              <a:t>OUR CHALLENGES</a:t>
            </a:r>
          </a:p>
        </p:txBody>
      </p:sp>
      <p:pic>
        <p:nvPicPr>
          <p:cNvPr id="2050" name="Picture 2" descr="Risultati immagini per VOLUNTEERING">
            <a:extLst>
              <a:ext uri="{FF2B5EF4-FFF2-40B4-BE49-F238E27FC236}">
                <a16:creationId xmlns:a16="http://schemas.microsoft.com/office/drawing/2014/main" id="{B961C3DF-0F96-46C6-A741-4F5DCCA6D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485">
            <a:off x="5145980" y="4802993"/>
            <a:ext cx="2857500" cy="183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isultati immagini per neighborhood EVENTS">
            <a:extLst>
              <a:ext uri="{FF2B5EF4-FFF2-40B4-BE49-F238E27FC236}">
                <a16:creationId xmlns:a16="http://schemas.microsoft.com/office/drawing/2014/main" id="{F750C6E5-2F1A-4D50-852B-B278C4C6B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94371">
            <a:off x="7503341" y="1646819"/>
            <a:ext cx="4450250" cy="288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Risultati immagini per CAR SHARING">
            <a:extLst>
              <a:ext uri="{FF2B5EF4-FFF2-40B4-BE49-F238E27FC236}">
                <a16:creationId xmlns:a16="http://schemas.microsoft.com/office/drawing/2014/main" id="{9B002249-08FF-4DD4-B3CB-AAED6004E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40990">
            <a:off x="361497" y="1880481"/>
            <a:ext cx="4048125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842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CBD660BB-502D-41CE-B259-1CA1B3F84DE2}"/>
              </a:ext>
            </a:extLst>
          </p:cNvPr>
          <p:cNvSpPr/>
          <p:nvPr/>
        </p:nvSpPr>
        <p:spPr>
          <a:xfrm>
            <a:off x="0" y="2462465"/>
            <a:ext cx="12192000" cy="28763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F2C308A-F0E8-454A-BF6E-709CE4C685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73" y="2695920"/>
            <a:ext cx="2409456" cy="24094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04425680-979B-47A1-A10A-F907D6FAE27B}"/>
              </a:ext>
            </a:extLst>
          </p:cNvPr>
          <p:cNvSpPr txBox="1"/>
          <p:nvPr/>
        </p:nvSpPr>
        <p:spPr>
          <a:xfrm>
            <a:off x="2766029" y="2969624"/>
            <a:ext cx="907678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500" dirty="0">
                <a:solidFill>
                  <a:srgbClr val="C00000"/>
                </a:solidFill>
              </a:rPr>
              <a:t>LIVE THE CITY</a:t>
            </a:r>
          </a:p>
        </p:txBody>
      </p:sp>
    </p:spTree>
    <p:extLst>
      <p:ext uri="{BB962C8B-B14F-4D97-AF65-F5344CB8AC3E}">
        <p14:creationId xmlns:p14="http://schemas.microsoft.com/office/powerpoint/2010/main" val="2216954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8ACA60ED-8F5F-474F-A7AD-654FC31A09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9230"/>
            <a:ext cx="6251510" cy="4858769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C0FCBB0-D96A-4953-B521-D4C180864946}"/>
              </a:ext>
            </a:extLst>
          </p:cNvPr>
          <p:cNvSpPr txBox="1"/>
          <p:nvPr/>
        </p:nvSpPr>
        <p:spPr>
          <a:xfrm>
            <a:off x="0" y="1250302"/>
            <a:ext cx="6251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>
                <a:solidFill>
                  <a:srgbClr val="FFFF00"/>
                </a:solidFill>
              </a:rPr>
              <a:t>INTERFACCIA DESKTOP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129B4940-2257-4E0E-9C14-497FEFEC3C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191" y="1084116"/>
            <a:ext cx="3247809" cy="5773883"/>
          </a:xfrm>
          <a:prstGeom prst="rect">
            <a:avLst/>
          </a:prstGeom>
        </p:spPr>
      </p:pic>
      <p:sp>
        <p:nvSpPr>
          <p:cNvPr id="14" name="Freccia curva 13">
            <a:extLst>
              <a:ext uri="{FF2B5EF4-FFF2-40B4-BE49-F238E27FC236}">
                <a16:creationId xmlns:a16="http://schemas.microsoft.com/office/drawing/2014/main" id="{07583816-E407-453D-B0B4-45C35C6153EF}"/>
              </a:ext>
            </a:extLst>
          </p:cNvPr>
          <p:cNvSpPr/>
          <p:nvPr/>
        </p:nvSpPr>
        <p:spPr>
          <a:xfrm>
            <a:off x="7421732" y="2139655"/>
            <a:ext cx="1420427" cy="1554063"/>
          </a:xfrm>
          <a:prstGeom prst="bentArrow">
            <a:avLst>
              <a:gd name="adj1" fmla="val 16049"/>
              <a:gd name="adj2" fmla="val 25000"/>
              <a:gd name="adj3" fmla="val 25000"/>
              <a:gd name="adj4" fmla="val 43750"/>
            </a:avLst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C3BD17B-9E3A-4405-9C01-D1642E9F0955}"/>
              </a:ext>
            </a:extLst>
          </p:cNvPr>
          <p:cNvSpPr txBox="1"/>
          <p:nvPr/>
        </p:nvSpPr>
        <p:spPr>
          <a:xfrm>
            <a:off x="6338656" y="5344357"/>
            <a:ext cx="25035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rgbClr val="FFFF00"/>
                </a:solidFill>
              </a:rPr>
              <a:t>INTERFACCIA</a:t>
            </a:r>
          </a:p>
          <a:p>
            <a:pPr algn="ctr"/>
            <a:r>
              <a:rPr lang="it-IT" sz="2800" dirty="0">
                <a:solidFill>
                  <a:srgbClr val="FFFF00"/>
                </a:solidFill>
              </a:rPr>
              <a:t>APP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C0CC091E-C56E-4BF1-B453-4AA582E9CE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646" y="3693719"/>
            <a:ext cx="1127653" cy="1127653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8FF97AF-E283-49A0-94D2-111D1729E503}"/>
              </a:ext>
            </a:extLst>
          </p:cNvPr>
          <p:cNvSpPr txBox="1"/>
          <p:nvPr/>
        </p:nvSpPr>
        <p:spPr>
          <a:xfrm>
            <a:off x="7112794" y="4733925"/>
            <a:ext cx="9191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Live the city</a:t>
            </a:r>
          </a:p>
        </p:txBody>
      </p:sp>
    </p:spTree>
    <p:extLst>
      <p:ext uri="{BB962C8B-B14F-4D97-AF65-F5344CB8AC3E}">
        <p14:creationId xmlns:p14="http://schemas.microsoft.com/office/powerpoint/2010/main" val="1057724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3CE5380-53A4-4B53-86FB-B1C07D2071ED}"/>
              </a:ext>
            </a:extLst>
          </p:cNvPr>
          <p:cNvSpPr txBox="1"/>
          <p:nvPr/>
        </p:nvSpPr>
        <p:spPr>
          <a:xfrm>
            <a:off x="104775" y="1475552"/>
            <a:ext cx="83153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rgbClr val="FFFF00"/>
                </a:solidFill>
              </a:rPr>
              <a:t>COMUNICAZIONI ISTITUZIONALI</a:t>
            </a:r>
          </a:p>
        </p:txBody>
      </p:sp>
      <p:pic>
        <p:nvPicPr>
          <p:cNvPr id="5124" name="Picture 4" descr="Risultati immagini per LAVORI IN CORSO">
            <a:extLst>
              <a:ext uri="{FF2B5EF4-FFF2-40B4-BE49-F238E27FC236}">
                <a16:creationId xmlns:a16="http://schemas.microsoft.com/office/drawing/2014/main" id="{767E3CBF-6110-4CC3-9004-EE4DD1F11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7325" y="1108671"/>
            <a:ext cx="2552700" cy="150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82A4B170-F252-48EE-8402-F27DB9416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14599"/>
            <a:ext cx="12192000" cy="435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450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7A7970E6-A0C8-4C01-A084-75123A796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300" y="1084116"/>
            <a:ext cx="3581400" cy="5773884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2A5777AF-B9FB-4393-940F-EC2C6BFD5E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429" y="1084116"/>
            <a:ext cx="3229571" cy="577388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AB9D009-8936-4C08-B0E5-D7FB9F4EBE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084116"/>
            <a:ext cx="3247810" cy="5773884"/>
          </a:xfrm>
          <a:prstGeom prst="rect">
            <a:avLst/>
          </a:prstGeom>
        </p:spPr>
      </p:pic>
      <p:sp>
        <p:nvSpPr>
          <p:cNvPr id="14" name="Freccia a sinistra 13">
            <a:extLst>
              <a:ext uri="{FF2B5EF4-FFF2-40B4-BE49-F238E27FC236}">
                <a16:creationId xmlns:a16="http://schemas.microsoft.com/office/drawing/2014/main" id="{9DB6540A-89A1-4904-ADD2-EB2D5B48BF59}"/>
              </a:ext>
            </a:extLst>
          </p:cNvPr>
          <p:cNvSpPr/>
          <p:nvPr/>
        </p:nvSpPr>
        <p:spPr>
          <a:xfrm>
            <a:off x="3371850" y="3533775"/>
            <a:ext cx="819150" cy="466725"/>
          </a:xfrm>
          <a:prstGeom prst="leftArrow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Freccia a sinistra 14">
            <a:extLst>
              <a:ext uri="{FF2B5EF4-FFF2-40B4-BE49-F238E27FC236}">
                <a16:creationId xmlns:a16="http://schemas.microsoft.com/office/drawing/2014/main" id="{AC3A0450-53BA-4A4B-B6A8-692BE78E4488}"/>
              </a:ext>
            </a:extLst>
          </p:cNvPr>
          <p:cNvSpPr/>
          <p:nvPr/>
        </p:nvSpPr>
        <p:spPr>
          <a:xfrm rot="10800000">
            <a:off x="8014989" y="3590925"/>
            <a:ext cx="819150" cy="466725"/>
          </a:xfrm>
          <a:prstGeom prst="leftArrow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D750CD78-9DB4-45E1-A014-B09D72326158}"/>
              </a:ext>
            </a:extLst>
          </p:cNvPr>
          <p:cNvSpPr/>
          <p:nvPr/>
        </p:nvSpPr>
        <p:spPr>
          <a:xfrm>
            <a:off x="4438650" y="5848350"/>
            <a:ext cx="1571625" cy="8763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8406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B56595C-FD6F-4A29-A10B-A7843A319E7C}"/>
              </a:ext>
            </a:extLst>
          </p:cNvPr>
          <p:cNvSpPr txBox="1"/>
          <p:nvPr/>
        </p:nvSpPr>
        <p:spPr>
          <a:xfrm>
            <a:off x="0" y="1190625"/>
            <a:ext cx="1203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rgbClr val="FFFF00"/>
                </a:solidFill>
              </a:rPr>
              <a:t>MORE EXAMPLES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0FA1BD6-55EA-40F8-83E2-5B4C99B66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456" y="1084117"/>
            <a:ext cx="3207544" cy="577388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F5FA433-C6F7-401E-B6B7-0464592766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4116"/>
            <a:ext cx="3276600" cy="5773884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8DEA3443-1A74-4D8A-9AEE-8C073FE4E1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5306" y="2651818"/>
            <a:ext cx="3481388" cy="4206182"/>
          </a:xfrm>
          <a:prstGeom prst="rect">
            <a:avLst/>
          </a:prstGeom>
        </p:spPr>
      </p:pic>
      <p:sp>
        <p:nvSpPr>
          <p:cNvPr id="3" name="Ovale 2">
            <a:extLst>
              <a:ext uri="{FF2B5EF4-FFF2-40B4-BE49-F238E27FC236}">
                <a16:creationId xmlns:a16="http://schemas.microsoft.com/office/drawing/2014/main" id="{86479C6E-55FA-48A9-855E-535200897596}"/>
              </a:ext>
            </a:extLst>
          </p:cNvPr>
          <p:cNvSpPr/>
          <p:nvPr/>
        </p:nvSpPr>
        <p:spPr>
          <a:xfrm>
            <a:off x="4119237" y="4909351"/>
            <a:ext cx="3932809" cy="190075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9805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Hackathon2.jpg">
            <a:extLst>
              <a:ext uri="{FF2B5EF4-FFF2-40B4-BE49-F238E27FC236}">
                <a16:creationId xmlns:a16="http://schemas.microsoft.com/office/drawing/2014/main" id="{8F1A05CF-CDB5-454F-8120-506867B2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84116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9F8B9ABD-EF9D-459A-889C-9C344C5DC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4116"/>
            <a:ext cx="7633249" cy="5773884"/>
          </a:xfrm>
          <a:prstGeom prst="rect">
            <a:avLst/>
          </a:prstGeom>
        </p:spPr>
      </p:pic>
      <p:sp>
        <p:nvSpPr>
          <p:cNvPr id="3" name="Freccia curva 2">
            <a:extLst>
              <a:ext uri="{FF2B5EF4-FFF2-40B4-BE49-F238E27FC236}">
                <a16:creationId xmlns:a16="http://schemas.microsoft.com/office/drawing/2014/main" id="{5E489EF4-73B4-4ADA-94F8-DD51A4D8A934}"/>
              </a:ext>
            </a:extLst>
          </p:cNvPr>
          <p:cNvSpPr/>
          <p:nvPr/>
        </p:nvSpPr>
        <p:spPr>
          <a:xfrm rot="5400000">
            <a:off x="8312943" y="945357"/>
            <a:ext cx="1981200" cy="2671762"/>
          </a:xfrm>
          <a:prstGeom prst="bentArrow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23E251D-3500-4359-B13D-70FD42FA4AD3}"/>
              </a:ext>
            </a:extLst>
          </p:cNvPr>
          <p:cNvSpPr txBox="1"/>
          <p:nvPr/>
        </p:nvSpPr>
        <p:spPr>
          <a:xfrm>
            <a:off x="7791450" y="3590925"/>
            <a:ext cx="43338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rgbClr val="FFFF00"/>
                </a:solidFill>
              </a:rPr>
              <a:t>SEZIONE PUBBLICA UN ANNUNCIO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E5DBA5A-5B0B-4C17-95DF-B35D6B2C86D3}"/>
              </a:ext>
            </a:extLst>
          </p:cNvPr>
          <p:cNvSpPr txBox="1"/>
          <p:nvPr/>
        </p:nvSpPr>
        <p:spPr>
          <a:xfrm>
            <a:off x="7705722" y="6182499"/>
            <a:ext cx="1466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FF0000"/>
                </a:solidFill>
              </a:rPr>
              <a:t>OFFERTA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32D21D5-C797-4534-ACC1-5C7BE3592AFB}"/>
              </a:ext>
            </a:extLst>
          </p:cNvPr>
          <p:cNvSpPr txBox="1"/>
          <p:nvPr/>
        </p:nvSpPr>
        <p:spPr>
          <a:xfrm>
            <a:off x="10248900" y="6182499"/>
            <a:ext cx="1876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FF0000"/>
                </a:solidFill>
              </a:rPr>
              <a:t>RICHIESTA</a:t>
            </a:r>
          </a:p>
        </p:txBody>
      </p:sp>
      <p:sp>
        <p:nvSpPr>
          <p:cNvPr id="8" name="Freccia in su 7">
            <a:extLst>
              <a:ext uri="{FF2B5EF4-FFF2-40B4-BE49-F238E27FC236}">
                <a16:creationId xmlns:a16="http://schemas.microsoft.com/office/drawing/2014/main" id="{739AD79D-4D73-4B0D-B634-799CBEEAFD80}"/>
              </a:ext>
            </a:extLst>
          </p:cNvPr>
          <p:cNvSpPr/>
          <p:nvPr/>
        </p:nvSpPr>
        <p:spPr>
          <a:xfrm rot="12371300">
            <a:off x="8643908" y="4676126"/>
            <a:ext cx="828675" cy="1227832"/>
          </a:xfrm>
          <a:prstGeom prst="upArrow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Freccia in su 9">
            <a:extLst>
              <a:ext uri="{FF2B5EF4-FFF2-40B4-BE49-F238E27FC236}">
                <a16:creationId xmlns:a16="http://schemas.microsoft.com/office/drawing/2014/main" id="{86FC33CD-D739-4FFA-9047-77641B2AB9D0}"/>
              </a:ext>
            </a:extLst>
          </p:cNvPr>
          <p:cNvSpPr/>
          <p:nvPr/>
        </p:nvSpPr>
        <p:spPr>
          <a:xfrm rot="10125055">
            <a:off x="10498818" y="4676126"/>
            <a:ext cx="828675" cy="1227832"/>
          </a:xfrm>
          <a:prstGeom prst="upArrow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1885433"/>
      </p:ext>
    </p:extLst>
  </p:cSld>
  <p:clrMapOvr>
    <a:masterClrMapping/>
  </p:clrMapOvr>
</p:sld>
</file>

<file path=ppt/theme/theme1.xml><?xml version="1.0" encoding="utf-8"?>
<a:theme xmlns:a="http://schemas.openxmlformats.org/drawingml/2006/main" name="Profondità">
  <a:themeElements>
    <a:clrScheme name="Profondità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ondità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ondità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TM04033923[[fn=Profondità]]</Template>
  <TotalTime>710</TotalTime>
  <Words>110</Words>
  <Application>Microsoft Office PowerPoint</Application>
  <PresentationFormat>Widescreen</PresentationFormat>
  <Paragraphs>36</Paragraphs>
  <Slides>20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4" baseType="lpstr">
      <vt:lpstr>Arial</vt:lpstr>
      <vt:lpstr>Calibri</vt:lpstr>
      <vt:lpstr>Corbel</vt:lpstr>
      <vt:lpstr>Profondità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Giorgio Mocci - giorgio.mocci@studio.unibo.it</dc:creator>
  <cp:lastModifiedBy>Giorgio Mocci - giorgio.mocci@studio.unibo.it</cp:lastModifiedBy>
  <cp:revision>25</cp:revision>
  <dcterms:created xsi:type="dcterms:W3CDTF">2019-03-23T23:28:55Z</dcterms:created>
  <dcterms:modified xsi:type="dcterms:W3CDTF">2019-03-24T11:31:39Z</dcterms:modified>
</cp:coreProperties>
</file>

<file path=docProps/thumbnail.jpeg>
</file>